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sldIdLst>
    <p:sldId id="261" r:id="rId5"/>
    <p:sldId id="256" r:id="rId6"/>
    <p:sldId id="352" r:id="rId7"/>
    <p:sldId id="353" r:id="rId8"/>
    <p:sldId id="322" r:id="rId9"/>
    <p:sldId id="319" r:id="rId10"/>
    <p:sldId id="356" r:id="rId11"/>
    <p:sldId id="321" r:id="rId12"/>
    <p:sldId id="320" r:id="rId13"/>
    <p:sldId id="323" r:id="rId14"/>
    <p:sldId id="324" r:id="rId15"/>
    <p:sldId id="325" r:id="rId16"/>
    <p:sldId id="351" r:id="rId17"/>
    <p:sldId id="355" r:id="rId18"/>
    <p:sldId id="327" r:id="rId19"/>
    <p:sldId id="328" r:id="rId20"/>
    <p:sldId id="329" r:id="rId21"/>
    <p:sldId id="350" r:id="rId22"/>
    <p:sldId id="331" r:id="rId23"/>
    <p:sldId id="332" r:id="rId24"/>
    <p:sldId id="330" r:id="rId25"/>
    <p:sldId id="333" r:id="rId26"/>
    <p:sldId id="334" r:id="rId27"/>
    <p:sldId id="335" r:id="rId28"/>
    <p:sldId id="336" r:id="rId29"/>
    <p:sldId id="337" r:id="rId30"/>
    <p:sldId id="338" r:id="rId31"/>
    <p:sldId id="340" r:id="rId32"/>
    <p:sldId id="341" r:id="rId33"/>
    <p:sldId id="339" r:id="rId34"/>
    <p:sldId id="343" r:id="rId35"/>
    <p:sldId id="344" r:id="rId36"/>
    <p:sldId id="346" r:id="rId37"/>
    <p:sldId id="345" r:id="rId38"/>
    <p:sldId id="347" r:id="rId39"/>
    <p:sldId id="348" r:id="rId40"/>
    <p:sldId id="349" r:id="rId41"/>
    <p:sldId id="300" r:id="rId42"/>
    <p:sldId id="257" r:id="rId43"/>
    <p:sldId id="317" r:id="rId44"/>
    <p:sldId id="31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88CE3C-5278-00BC-DE5A-5C52DEB2231F}" name="Maggie Pickett" initials="MP" userId="S::mpickett@cast.org::f6036d6e-1733-42a0-8d41-8d002acda49a" providerId="AD"/>
  <p188:author id="{2122D1E8-DAF7-91D8-FD02-8E3154F412FD}" name="Cassandra Sell" initials="CS" userId="S::csell@cast.org::4b24b76a-5867-4de9-8985-954c323685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466D99-888A-051A-A972-842D8AE5EC9E}" v="51" dt="2025-04-10T15:46:53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9"/>
    <p:restoredTop sz="94715"/>
  </p:normalViewPr>
  <p:slideViewPr>
    <p:cSldViewPr snapToGrid="0">
      <p:cViewPr varScale="1">
        <p:scale>
          <a:sx n="105" d="100"/>
          <a:sy n="105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E6651-9A44-904D-B6C6-A11CF963B4A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9A729-AAF2-4540-A0EF-59FA9198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4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Christine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9A729-AAF2-4540-A0EF-59FA919814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5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>
            <a:extLst>
              <a:ext uri="{FF2B5EF4-FFF2-40B4-BE49-F238E27FC236}">
                <a16:creationId xmlns:a16="http://schemas.microsoft.com/office/drawing/2014/main" id="{2C07EDAF-B9D3-8B4A-8C9A-34817E1A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2" r="81042"/>
          <a:stretch/>
        </p:blipFill>
        <p:spPr bwMode="auto">
          <a:xfrm>
            <a:off x="0" y="5305982"/>
            <a:ext cx="1239865" cy="14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8B6F3A2D-0B8D-8F47-B6B1-4CA03368F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5" t="2143" r="1947" b="59929"/>
          <a:stretch/>
        </p:blipFill>
        <p:spPr bwMode="auto">
          <a:xfrm>
            <a:off x="9469777" y="119835"/>
            <a:ext cx="2489503" cy="14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8A795-6E21-0240-8BE0-6F62A572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2" t="57419" b="4653"/>
          <a:stretch/>
        </p:blipFill>
        <p:spPr bwMode="auto">
          <a:xfrm>
            <a:off x="10207226" y="4705415"/>
            <a:ext cx="1835948" cy="19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7BF24-2B1A-984E-A9EF-C07E10F1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9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 for the Center on Inclusive Technology &amp; Education Systems (CITES)">
            <a:extLst>
              <a:ext uri="{FF2B5EF4-FFF2-40B4-BE49-F238E27FC236}">
                <a16:creationId xmlns:a16="http://schemas.microsoft.com/office/drawing/2014/main" id="{5ADF2D20-8E41-0748-9F31-97F5434145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299" y="295137"/>
            <a:ext cx="3421703" cy="8272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16713F2-1C4C-A10D-4025-5D3AC01B2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943099"/>
            <a:ext cx="9867900" cy="2170399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108A1C4-BFE7-04F6-572B-B85F49842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356198"/>
            <a:ext cx="9867900" cy="150513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145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9FC6-81E0-3849-A2AB-D01D666A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0438"/>
            <a:ext cx="10515600" cy="66278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5D70BD7-5B8B-4343-A7F9-2274ADB4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767016"/>
            <a:ext cx="10515600" cy="274320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361462C-B0E5-484E-A02D-EA95C980DA7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0" y="4665072"/>
            <a:ext cx="10515600" cy="124803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4CC670B-9BC6-DF46-96D0-1C3A7DC1E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6" y="388541"/>
            <a:ext cx="1202778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9FC6-81E0-3849-A2AB-D01D666A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87444"/>
            <a:ext cx="10515600" cy="66278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5D70BD7-5B8B-4343-A7F9-2274ADB4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767016"/>
            <a:ext cx="10515600" cy="274320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361462C-B0E5-484E-A02D-EA95C980DA7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0" y="4665072"/>
            <a:ext cx="10515600" cy="124803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7469451-5817-B548-B95E-DDFD66348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6" y="366616"/>
            <a:ext cx="1202778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1FC74D5-FE24-094A-8133-B349EA4C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DB4B6E-83B3-DD40-A8D9-7EA005AEC53B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#CITES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6FD007E-0D1E-F048-9B00-7A3C9E9D0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1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9FC6-81E0-3849-A2AB-D01D666A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87444"/>
            <a:ext cx="10515600" cy="66278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5D70BD7-5B8B-4343-A7F9-2274ADB4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767016"/>
            <a:ext cx="10515600" cy="274320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361462C-B0E5-484E-A02D-EA95C980DA7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0" y="4665072"/>
            <a:ext cx="10515600" cy="124803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1FC74D5-FE24-094A-8133-B349EA4C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DB4B6E-83B3-DD40-A8D9-7EA005AEC53B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6FD007E-0D1E-F048-9B00-7A3C9E9D0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37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840E89B1-F3DB-2442-9CFF-B78FABEFF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3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930733-563A-EC48-9A7A-0303DD3C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87444"/>
            <a:ext cx="10515600" cy="66278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18734-A044-6143-AB23-8B3180C5A2D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0" y="2110153"/>
            <a:ext cx="10515600" cy="2255505"/>
          </a:xfrm>
        </p:spPr>
        <p:txBody>
          <a:bodyPr>
            <a:normAutofit/>
          </a:bodyPr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Nunito Extra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A336B29-117C-AE4B-9547-C77BDFD9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E919B-470B-F446-87A7-07D756E82971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44FF19F6-512F-734E-A6CE-9C545108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615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840E89B1-F3DB-2442-9CFF-B78FABEFF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3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930733-563A-EC48-9A7A-0303DD3C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5374"/>
            <a:ext cx="10515600" cy="662782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97CD0DC-420F-6E42-A0FA-74A66216BB5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0" y="3117625"/>
            <a:ext cx="10515600" cy="124803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EB5EAEC-8CC8-E94A-9C79-0862713D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4994A5-3AD9-9540-844F-09329583E9B7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AE068DE2-2BA7-0B4A-9E4A-CB528B68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07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840E89B1-F3DB-2442-9CFF-B78FABEFF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3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A6DC0E-4CCC-2B49-980F-38FE2BACF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2" r="81042"/>
          <a:stretch/>
        </p:blipFill>
        <p:spPr bwMode="auto">
          <a:xfrm>
            <a:off x="0" y="5085791"/>
            <a:ext cx="1239865" cy="14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8755478D-E365-0649-AD15-B3BB04D4C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5" t="2143" r="1947" b="59929"/>
          <a:stretch/>
        </p:blipFill>
        <p:spPr bwMode="auto">
          <a:xfrm>
            <a:off x="9469777" y="119835"/>
            <a:ext cx="2489503" cy="14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B46BE02-4EED-7249-8CFD-8BD187C1F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2" t="57419" b="4653"/>
          <a:stretch/>
        </p:blipFill>
        <p:spPr bwMode="auto">
          <a:xfrm>
            <a:off x="10207226" y="4355756"/>
            <a:ext cx="1835948" cy="19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930733-563A-EC48-9A7A-0303DD3C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5374"/>
            <a:ext cx="10515600" cy="662782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B3554B-6662-9046-894E-5CB7D9E1968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0" y="3117625"/>
            <a:ext cx="10515600" cy="124803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BE013E4-0440-2145-86A0-EEA088C5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D40A3E-8760-3B48-8A00-60F534FADD2C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3C42D90A-A869-794E-8DFB-A8F0F451C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3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F0BB31-0EEC-9A4F-A434-A9BB233F7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044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4C784-9A09-444F-9705-B17D67C5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17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7E952-DA48-CE4F-910C-DCD51DEF0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517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B2E0C-07FF-F44E-8B9A-0876674AD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2AD0AE2-E968-8F42-9E4D-309F547C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A933A-F487-BC46-9846-70C62B4EB93A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D00CA521-43D6-6447-9FDE-DCB602CE0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28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F0BB31-0EEC-9A4F-A434-A9BB233F7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044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4C784-9A09-444F-9705-B17D67C5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17" y="457200"/>
            <a:ext cx="3932237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7E952-DA48-CE4F-910C-DCD51DEF0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517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B2E0C-07FF-F44E-8B9A-0876674AD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2AD0AE2-E968-8F42-9E4D-309F547C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A933A-F487-BC46-9846-70C62B4EB93A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D00CA521-43D6-6447-9FDE-DCB602CE0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28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EB5FC1-36E4-244C-9807-9C96E9F9D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044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60387-650E-AD42-A3D3-5AE78881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19" y="457203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6DFAC-87BF-2041-8D28-3D40DBC7B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519" y="2057403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732A09-C1B3-CA4E-BAFE-E759283A8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10496A7-E79A-C44E-9C10-FA127AC5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B1C9FC-8714-0B44-9610-6ECFA7B596EA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11F01709-6F37-2545-8CBE-59196AE3A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77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no footer">
  <p:cSld name="Title and body - no footer">
    <p:bg>
      <p:bgPr>
        <a:solidFill>
          <a:schemeClr val="dk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0003B-6E46-DE6A-EB6F-C7696F5FE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" name="Google Shape;133;p19" descr="null"/>
          <p:cNvSpPr txBox="1">
            <a:spLocks noGrp="1"/>
          </p:cNvSpPr>
          <p:nvPr>
            <p:ph type="title"/>
          </p:nvPr>
        </p:nvSpPr>
        <p:spPr>
          <a:xfrm>
            <a:off x="519800" y="5863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Lato"/>
              <a:buNone/>
              <a:defRPr b="1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519800" y="19569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9170" lvl="1" indent="-482588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Lato"/>
              <a:buChar char="○"/>
              <a:defRPr sz="2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lvl="2" indent="-4571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■"/>
              <a:defRPr sz="24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8339" lvl="3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11364721" y="63624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685B6-411F-F194-7A37-006076D6F56D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bg2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bg2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bg2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A14DA0-C8D8-B29B-75D5-20F924FDD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r="12813" b="-14860"/>
          <a:stretch/>
        </p:blipFill>
        <p:spPr>
          <a:xfrm>
            <a:off x="217906" y="6566097"/>
            <a:ext cx="1742303" cy="2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0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6853-58AE-6240-AC04-B1454F31C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943099"/>
            <a:ext cx="9867900" cy="2170399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B740F-87BE-854F-AB05-69DC7BE8B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356198"/>
            <a:ext cx="9867900" cy="150513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7BF24-2B1A-984E-A9EF-C07E10F1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9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 for the Center on Inclusive Technology &amp; Education Systems (CITES)">
            <a:extLst>
              <a:ext uri="{FF2B5EF4-FFF2-40B4-BE49-F238E27FC236}">
                <a16:creationId xmlns:a16="http://schemas.microsoft.com/office/drawing/2014/main" id="{5ADF2D20-8E41-0748-9F31-97F5434145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299" y="295137"/>
            <a:ext cx="3421703" cy="8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67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no footer" preserve="1" userDrawn="1">
  <p:cSld name="1_Title and body - no footer">
    <p:bg>
      <p:bgPr>
        <a:solidFill>
          <a:schemeClr val="bg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0003B-6E46-DE6A-EB6F-C7696F5FE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6804"/>
          <a:stretch/>
        </p:blipFill>
        <p:spPr>
          <a:xfrm>
            <a:off x="0" y="0"/>
            <a:ext cx="4826643" cy="6858000"/>
          </a:xfrm>
          <a:prstGeom prst="rect">
            <a:avLst/>
          </a:prstGeom>
        </p:spPr>
      </p:pic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11364721" y="63624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685B6-411F-F194-7A37-006076D6F56D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bg2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bg2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bg2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A14DA0-C8D8-B29B-75D5-20F924FDD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r="12813" b="-14860"/>
          <a:stretch/>
        </p:blipFill>
        <p:spPr>
          <a:xfrm>
            <a:off x="217906" y="6566097"/>
            <a:ext cx="1742303" cy="2438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530FD-6400-9E96-9164-C0849140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19" y="457203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1B510-7C88-6A74-9355-31E214B03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519" y="2057403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FBE4E5F-4679-9D7B-3CB1-6E8BB8DAE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81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no footer" preserve="1" userDrawn="1">
  <p:cSld name="1_Title and body - no footer">
    <p:bg>
      <p:bgPr>
        <a:solidFill>
          <a:schemeClr val="bg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0003B-6E46-DE6A-EB6F-C7696F5FE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6804"/>
          <a:stretch/>
        </p:blipFill>
        <p:spPr>
          <a:xfrm>
            <a:off x="0" y="0"/>
            <a:ext cx="4826643" cy="6858000"/>
          </a:xfrm>
          <a:prstGeom prst="rect">
            <a:avLst/>
          </a:prstGeom>
        </p:spPr>
      </p:pic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11364721" y="63624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685B6-411F-F194-7A37-006076D6F56D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bg2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bg2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bg2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A14DA0-C8D8-B29B-75D5-20F924FDD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r="12813" b="-14860"/>
          <a:stretch/>
        </p:blipFill>
        <p:spPr>
          <a:xfrm>
            <a:off x="217906" y="6566097"/>
            <a:ext cx="1742303" cy="2438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530FD-6400-9E96-9164-C0849140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19" y="457203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1B510-7C88-6A74-9355-31E214B03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519" y="2057403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471F0-4490-BE93-9807-0869379B2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161" y="457203"/>
            <a:ext cx="6674319" cy="598989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885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no footer" preserve="1">
  <p:cSld name="1_Title and body - no footer">
    <p:bg>
      <p:bgPr>
        <a:solidFill>
          <a:schemeClr val="dk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E9A0EE-16BC-3C73-563C-AABE3BF7C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" name="Google Shape;133;p19" descr="null"/>
          <p:cNvSpPr txBox="1">
            <a:spLocks noGrp="1"/>
          </p:cNvSpPr>
          <p:nvPr>
            <p:ph type="title"/>
          </p:nvPr>
        </p:nvSpPr>
        <p:spPr>
          <a:xfrm>
            <a:off x="519800" y="5863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Lato"/>
              <a:buNone/>
              <a:defRPr b="1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519800" y="19569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9170" lvl="1" indent="-482588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Lato"/>
              <a:buChar char="○"/>
              <a:defRPr sz="2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lvl="2" indent="-4571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■"/>
              <a:defRPr sz="24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8339" lvl="3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11364721" y="63624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685B6-411F-F194-7A37-006076D6F56D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bg2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bg2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bg2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A14DA0-C8D8-B29B-75D5-20F924FDD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r="12813" b="-14860"/>
          <a:stretch/>
        </p:blipFill>
        <p:spPr>
          <a:xfrm>
            <a:off x="217906" y="6566097"/>
            <a:ext cx="1742303" cy="2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33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no footer" preserve="1">
  <p:cSld name="1_Title and body - no footer">
    <p:bg>
      <p:bgPr>
        <a:solidFill>
          <a:schemeClr val="dk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CDC944-618E-0A27-EB01-565F869B4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" name="Google Shape;133;p19" descr="null"/>
          <p:cNvSpPr txBox="1">
            <a:spLocks noGrp="1"/>
          </p:cNvSpPr>
          <p:nvPr>
            <p:ph type="title"/>
          </p:nvPr>
        </p:nvSpPr>
        <p:spPr>
          <a:xfrm>
            <a:off x="519800" y="5863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Lato"/>
              <a:buNone/>
              <a:defRPr b="1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519800" y="19569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9170" lvl="1" indent="-482588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Lato"/>
              <a:buChar char="○"/>
              <a:defRPr sz="2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lvl="2" indent="-4571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■"/>
              <a:defRPr sz="24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8339" lvl="3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11364721" y="63624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685B6-411F-F194-7A37-006076D6F56D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bg2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bg2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bg2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A14DA0-C8D8-B29B-75D5-20F924FDD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r="12813" b="-14860"/>
          <a:stretch/>
        </p:blipFill>
        <p:spPr>
          <a:xfrm>
            <a:off x="217906" y="6566097"/>
            <a:ext cx="1742303" cy="2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07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1147DE-CE8F-650B-450E-8CD023141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49180E-FA6E-5046-BA4B-62D2AA55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365125"/>
            <a:ext cx="1102555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3833B-A7EE-424E-A096-AAF13AA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6" y="1825625"/>
            <a:ext cx="11025554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84DD4D-E709-C040-99AF-5DB35711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4C8204-5B69-6449-A703-97C216AE933B}"/>
              </a:ext>
            </a:extLst>
          </p:cNvPr>
          <p:cNvSpPr txBox="1"/>
          <p:nvPr userDrawn="1"/>
        </p:nvSpPr>
        <p:spPr>
          <a:xfrm>
            <a:off x="1980408" y="6550875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0DBDD80F-048F-794F-8871-6349031DB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55900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69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4A26BE-7078-1F66-46B2-290AF499F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49180E-FA6E-5046-BA4B-62D2AA55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365125"/>
            <a:ext cx="1102555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3833B-A7EE-424E-A096-AAF13AA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6" y="1825625"/>
            <a:ext cx="11025554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84DD4D-E709-C040-99AF-5DB35711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4C8204-5B69-6449-A703-97C216AE933B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0DBDD80F-048F-794F-8871-6349031DB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72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cument 8">
            <a:extLst>
              <a:ext uri="{FF2B5EF4-FFF2-40B4-BE49-F238E27FC236}">
                <a16:creationId xmlns:a16="http://schemas.microsoft.com/office/drawing/2014/main" id="{04857F72-8F95-9D47-BB80-9846E1352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646238"/>
          </a:xfrm>
          <a:prstGeom prst="flowChartDocumen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9C683-6D6B-5D41-BC09-08503E34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5" y="276931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E8854AB-4E0F-7441-9AD8-628C0D9DEA4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003854" y="2000825"/>
            <a:ext cx="2743200" cy="2613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4C0AC2-EF00-AF4C-823F-DE7A576E424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477108" y="4806462"/>
            <a:ext cx="3692769" cy="110664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7F6D803-0BB7-A34E-B8C3-027E0130843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126839" y="2000825"/>
            <a:ext cx="2743200" cy="2613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B637564-7888-C14C-94A1-5E1BA7ADFC6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623539" y="4806462"/>
            <a:ext cx="3692769" cy="110664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E9F0F44-1C80-A740-B998-E4B99B8C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29B6D-B098-2542-9134-1F1B8BFE363D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504E1542-ED74-0E42-970E-6C64457EB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05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ument 10">
            <a:extLst>
              <a:ext uri="{FF2B5EF4-FFF2-40B4-BE49-F238E27FC236}">
                <a16:creationId xmlns:a16="http://schemas.microsoft.com/office/drawing/2014/main" id="{12F27E74-991B-2444-9B8C-2F0FCFD6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646238"/>
          </a:xfrm>
          <a:prstGeom prst="flowChartDocumen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50468F-7A7F-3D44-952C-3FF6A154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5" y="276931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3833B-A7EE-424E-A096-AAF13AA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85" y="1825625"/>
            <a:ext cx="11031415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D5D359C-AC76-9A45-B472-82C5C712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573AF5-904B-554C-A911-BC73648DE4B5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6C046DF7-1203-C345-8381-DD77FA531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233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cument 8">
            <a:extLst>
              <a:ext uri="{FF2B5EF4-FFF2-40B4-BE49-F238E27FC236}">
                <a16:creationId xmlns:a16="http://schemas.microsoft.com/office/drawing/2014/main" id="{04857F72-8F95-9D47-BB80-9846E1352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646238"/>
          </a:xfrm>
          <a:prstGeom prst="flowChartDocumen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DD80D8-B1A4-E142-823A-3711DF7E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5" y="276931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32142E5-DE04-154A-9FF7-012C20124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386" y="1923169"/>
            <a:ext cx="5480537" cy="426649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A7DBBE0-653A-E748-8B94-2DB569F1A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1923169"/>
            <a:ext cx="5507527" cy="426649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8946155-E3F3-204A-BCBC-E64306B4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96688C-00AA-3149-A1B9-65B570AC805F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157593A2-4675-4F4A-BED5-50A43CEC0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44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cument 9">
            <a:extLst>
              <a:ext uri="{FF2B5EF4-FFF2-40B4-BE49-F238E27FC236}">
                <a16:creationId xmlns:a16="http://schemas.microsoft.com/office/drawing/2014/main" id="{25EE7384-B3EC-C24D-B7DD-01CE6B2F6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646238"/>
          </a:xfrm>
          <a:prstGeom prst="flowChartDocumen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949C4D4-176B-234D-80E0-EEA96DDC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5" y="276931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4C8B3-6618-424D-BF2A-C0B73C4D0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86" y="1681163"/>
            <a:ext cx="54805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CB3B9-97D3-7249-8E84-F85A01E28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386" y="2505075"/>
            <a:ext cx="548053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6A82A-B56C-3C4A-9534-E60AEAA49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681163"/>
            <a:ext cx="55075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88159-654F-854B-B222-DC6B8C71B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505075"/>
            <a:ext cx="550752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4A52DD0-103A-8243-910C-B78A949D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19AAD2-242B-A449-91A3-B1638CBEFEEC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7A36CB9D-C46F-E946-B19D-0E106932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41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56AF4F4-889C-3941-8696-9602BB2C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3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DF62858-D87C-734A-940F-9B84421DD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2" r="81042"/>
          <a:stretch/>
        </p:blipFill>
        <p:spPr bwMode="auto">
          <a:xfrm>
            <a:off x="0" y="5305982"/>
            <a:ext cx="1239865" cy="14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E81EE013-CD0E-324D-A72C-405DE3BBA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5" t="2143" r="1947" b="59929"/>
          <a:stretch/>
        </p:blipFill>
        <p:spPr bwMode="auto">
          <a:xfrm>
            <a:off x="9469777" y="119835"/>
            <a:ext cx="2489503" cy="14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8E9AE178-F02E-6F4E-BF5D-5EE92014D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2" t="57419" b="4653"/>
          <a:stretch/>
        </p:blipFill>
        <p:spPr bwMode="auto">
          <a:xfrm>
            <a:off x="10207226" y="4705415"/>
            <a:ext cx="1835948" cy="19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FC6853-58AE-6240-AC04-B1454F31C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810" y="1833863"/>
            <a:ext cx="9902190" cy="196845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B740F-87BE-854F-AB05-69DC7BE8B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810" y="4185064"/>
            <a:ext cx="9902190" cy="136509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7BF24-2B1A-984E-A9EF-C07E10F1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6080" y="6356350"/>
            <a:ext cx="2743200" cy="365125"/>
          </a:xfrm>
        </p:spPr>
        <p:txBody>
          <a:bodyPr/>
          <a:lstStyle/>
          <a:p>
            <a:fld id="{487D1036-8558-B348-B1BB-13EAB2280E3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 for the Center on Inclusive Technology &amp; Education Systems (CITES)">
            <a:extLst>
              <a:ext uri="{FF2B5EF4-FFF2-40B4-BE49-F238E27FC236}">
                <a16:creationId xmlns:a16="http://schemas.microsoft.com/office/drawing/2014/main" id="{E8F98FBA-A294-8E4B-97DD-46D059272C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299" y="295137"/>
            <a:ext cx="3421703" cy="8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02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9FC6-81E0-3849-A2AB-D01D666A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0438"/>
            <a:ext cx="10515600" cy="66278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5D70BD7-5B8B-4343-A7F9-2274ADB4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767016"/>
            <a:ext cx="10515600" cy="274320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361462C-B0E5-484E-A02D-EA95C980DA7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0" y="4665072"/>
            <a:ext cx="10515600" cy="124803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4CC670B-9BC6-DF46-96D0-1C3A7DC1E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6" y="388541"/>
            <a:ext cx="1202778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F84221-9876-2F55-8C04-70B1EE2EF8EA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>
                <a:solidFill>
                  <a:schemeClr val="bg2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err="1">
                <a:solidFill>
                  <a:schemeClr val="bg2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>
              <a:solidFill>
                <a:schemeClr val="bg2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52479-141C-10A0-4D9C-A8ACD8267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r="12813" b="-14860"/>
          <a:stretch/>
        </p:blipFill>
        <p:spPr>
          <a:xfrm>
            <a:off x="217906" y="6566097"/>
            <a:ext cx="1742303" cy="2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49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9FC6-81E0-3849-A2AB-D01D666A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87444"/>
            <a:ext cx="10515600" cy="66278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5D70BD7-5B8B-4343-A7F9-2274ADB4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767016"/>
            <a:ext cx="10515600" cy="274320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361462C-B0E5-484E-A02D-EA95C980DA7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0" y="4665072"/>
            <a:ext cx="10515600" cy="124803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7469451-5817-B548-B95E-DDFD66348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6" y="366616"/>
            <a:ext cx="1202778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1FC74D5-FE24-094A-8133-B349EA4C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DB4B6E-83B3-DD40-A8D9-7EA005AEC53B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6FD007E-0D1E-F048-9B00-7A3C9E9D0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95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9FC6-81E0-3849-A2AB-D01D666A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87444"/>
            <a:ext cx="10515600" cy="66278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5D70BD7-5B8B-4343-A7F9-2274ADB4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767016"/>
            <a:ext cx="10515600" cy="274320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361462C-B0E5-484E-A02D-EA95C980DA7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0" y="4665072"/>
            <a:ext cx="10515600" cy="124803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1FC74D5-FE24-094A-8133-B349EA4C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DB4B6E-83B3-DD40-A8D9-7EA005AEC53B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6FD007E-0D1E-F048-9B00-7A3C9E9D0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01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9FC6-81E0-3849-A2AB-D01D666A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87444"/>
            <a:ext cx="10515600" cy="66278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1FC74D5-FE24-094A-8133-B349EA4C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931E7E2-27D6-3A3E-6A8C-75681930C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193" y="476809"/>
            <a:ext cx="11869614" cy="607797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8427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840E89B1-F3DB-2442-9CFF-B78FABEFF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3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930733-563A-EC48-9A7A-0303DD3C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87444"/>
            <a:ext cx="10515600" cy="66278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18734-A044-6143-AB23-8B3180C5A2D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0" y="2110153"/>
            <a:ext cx="10515600" cy="2255505"/>
          </a:xfrm>
        </p:spPr>
        <p:txBody>
          <a:bodyPr>
            <a:normAutofit/>
          </a:bodyPr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Nunito Extra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A336B29-117C-AE4B-9547-C77BDFD9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E919B-470B-F446-87A7-07D756E82971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44FF19F6-512F-734E-A6CE-9C545108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04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840E89B1-F3DB-2442-9CFF-B78FABEFF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3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930733-563A-EC48-9A7A-0303DD3C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5374"/>
            <a:ext cx="10515600" cy="662782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97CD0DC-420F-6E42-A0FA-74A66216BB5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0" y="3117625"/>
            <a:ext cx="10515600" cy="124803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EB5EAEC-8CC8-E94A-9C79-0862713D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4994A5-3AD9-9540-844F-09329583E9B7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AE068DE2-2BA7-0B4A-9E4A-CB528B68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65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840E89B1-F3DB-2442-9CFF-B78FABEFF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3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A6DC0E-4CCC-2B49-980F-38FE2BACF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2" r="81042"/>
          <a:stretch/>
        </p:blipFill>
        <p:spPr bwMode="auto">
          <a:xfrm>
            <a:off x="0" y="5085791"/>
            <a:ext cx="1239865" cy="14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8755478D-E365-0649-AD15-B3BB04D4C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5" t="2143" r="1947" b="59929"/>
          <a:stretch/>
        </p:blipFill>
        <p:spPr bwMode="auto">
          <a:xfrm>
            <a:off x="9469777" y="119835"/>
            <a:ext cx="2489503" cy="14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B46BE02-4EED-7249-8CFD-8BD187C1F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2" t="57419" b="4653"/>
          <a:stretch/>
        </p:blipFill>
        <p:spPr bwMode="auto">
          <a:xfrm>
            <a:off x="10207226" y="4355756"/>
            <a:ext cx="1835948" cy="19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930733-563A-EC48-9A7A-0303DD3C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5374"/>
            <a:ext cx="10515600" cy="662782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B3554B-6662-9046-894E-5CB7D9E1968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0" y="3117625"/>
            <a:ext cx="10515600" cy="124803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BE013E4-0440-2145-86A0-EEA088C5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D40A3E-8760-3B48-8A00-60F534FADD2C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3C42D90A-A869-794E-8DFB-A8F0F451C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546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no footer" preserve="1" userDrawn="1">
  <p:cSld name="1_Title and body - no footer">
    <p:bg>
      <p:bgPr>
        <a:solidFill>
          <a:schemeClr val="bg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0003B-6E46-DE6A-EB6F-C7696F5FE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6804"/>
          <a:stretch/>
        </p:blipFill>
        <p:spPr>
          <a:xfrm>
            <a:off x="0" y="0"/>
            <a:ext cx="4826643" cy="6858000"/>
          </a:xfrm>
          <a:prstGeom prst="rect">
            <a:avLst/>
          </a:prstGeom>
        </p:spPr>
      </p:pic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11364721" y="63624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685B6-411F-F194-7A37-006076D6F56D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>
                <a:solidFill>
                  <a:schemeClr val="bg2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err="1">
                <a:solidFill>
                  <a:schemeClr val="bg2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>
              <a:solidFill>
                <a:schemeClr val="bg2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A14DA0-C8D8-B29B-75D5-20F924FDD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r="12813" b="-14860"/>
          <a:stretch/>
        </p:blipFill>
        <p:spPr>
          <a:xfrm>
            <a:off x="217906" y="6566097"/>
            <a:ext cx="1742303" cy="2438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530FD-6400-9E96-9164-C0849140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19" y="457203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1B510-7C88-6A74-9355-31E214B03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519" y="2057403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FBE4E5F-4679-9D7B-3CB1-6E8BB8DAE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91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no footer" preserve="1" userDrawn="1">
  <p:cSld name="1_Title and body - no footer">
    <p:bg>
      <p:bgPr>
        <a:solidFill>
          <a:schemeClr val="bg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0003B-6E46-DE6A-EB6F-C7696F5FE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6804"/>
          <a:stretch/>
        </p:blipFill>
        <p:spPr>
          <a:xfrm>
            <a:off x="0" y="0"/>
            <a:ext cx="4826643" cy="6858000"/>
          </a:xfrm>
          <a:prstGeom prst="rect">
            <a:avLst/>
          </a:prstGeom>
        </p:spPr>
      </p:pic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11364721" y="63624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685B6-411F-F194-7A37-006076D6F56D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>
                <a:solidFill>
                  <a:schemeClr val="bg2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err="1">
                <a:solidFill>
                  <a:schemeClr val="bg2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>
              <a:solidFill>
                <a:schemeClr val="bg2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A14DA0-C8D8-B29B-75D5-20F924FDD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r="12813" b="-14860"/>
          <a:stretch/>
        </p:blipFill>
        <p:spPr>
          <a:xfrm>
            <a:off x="217906" y="6566097"/>
            <a:ext cx="1742303" cy="2438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530FD-6400-9E96-9164-C0849140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19" y="457203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1B510-7C88-6A74-9355-31E214B03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519" y="2057403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471F0-4490-BE93-9807-0869379B2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161" y="457203"/>
            <a:ext cx="6674319" cy="598989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877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56AF4F4-889C-3941-8696-9602BB2C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3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7BF24-2B1A-984E-A9EF-C07E10F1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6080" y="6356350"/>
            <a:ext cx="2743200" cy="365125"/>
          </a:xfrm>
        </p:spPr>
        <p:txBody>
          <a:bodyPr/>
          <a:lstStyle/>
          <a:p>
            <a:fld id="{487D1036-8558-B348-B1BB-13EAB2280E3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 for the Center on Inclusive Technology &amp; Education Systems (CITES)">
            <a:extLst>
              <a:ext uri="{FF2B5EF4-FFF2-40B4-BE49-F238E27FC236}">
                <a16:creationId xmlns:a16="http://schemas.microsoft.com/office/drawing/2014/main" id="{E8F98FBA-A294-8E4B-97DD-46D059272C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299" y="295137"/>
            <a:ext cx="3421703" cy="8272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E026473-E385-BD29-6D28-8971C2F83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810" y="1833863"/>
            <a:ext cx="9902190" cy="196845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CAD9F62-F3E8-46B6-1929-3670B9E46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810" y="4185064"/>
            <a:ext cx="9902190" cy="136509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383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180E-FA6E-5046-BA4B-62D2AA55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365125"/>
            <a:ext cx="1102555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3833B-A7EE-424E-A096-AAF13AA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6" y="1825625"/>
            <a:ext cx="11025554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84DD4D-E709-C040-99AF-5DB35711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4C8204-5B69-6449-A703-97C216AE933B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0DBDD80F-048F-794F-8871-6349031DB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5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cument 8">
            <a:extLst>
              <a:ext uri="{FF2B5EF4-FFF2-40B4-BE49-F238E27FC236}">
                <a16:creationId xmlns:a16="http://schemas.microsoft.com/office/drawing/2014/main" id="{04857F72-8F95-9D47-BB80-9846E1352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646238"/>
          </a:xfrm>
          <a:prstGeom prst="flowChartDocumen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9C683-6D6B-5D41-BC09-08503E34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5" y="276931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E8854AB-4E0F-7441-9AD8-628C0D9DEA4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003854" y="2000825"/>
            <a:ext cx="2743200" cy="2613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4C0AC2-EF00-AF4C-823F-DE7A576E424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477108" y="4806462"/>
            <a:ext cx="3692769" cy="110664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7F6D803-0BB7-A34E-B8C3-027E0130843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126839" y="2000825"/>
            <a:ext cx="2743200" cy="2613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B637564-7888-C14C-94A1-5E1BA7ADFC6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623539" y="4806462"/>
            <a:ext cx="3692769" cy="110664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E9F0F44-1C80-A740-B998-E4B99B8C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29B6D-B098-2542-9134-1F1B8BFE363D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504E1542-ED74-0E42-970E-6C64457EB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05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ument 10">
            <a:extLst>
              <a:ext uri="{FF2B5EF4-FFF2-40B4-BE49-F238E27FC236}">
                <a16:creationId xmlns:a16="http://schemas.microsoft.com/office/drawing/2014/main" id="{12F27E74-991B-2444-9B8C-2F0FCFD6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646238"/>
          </a:xfrm>
          <a:prstGeom prst="flowChartDocumen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50468F-7A7F-3D44-952C-3FF6A154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5" y="276931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3833B-A7EE-424E-A096-AAF13AA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85" y="1825625"/>
            <a:ext cx="11031415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D5D359C-AC76-9A45-B472-82C5C712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573AF5-904B-554C-A911-BC73648DE4B5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6C046DF7-1203-C345-8381-DD77FA531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2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cument 8">
            <a:extLst>
              <a:ext uri="{FF2B5EF4-FFF2-40B4-BE49-F238E27FC236}">
                <a16:creationId xmlns:a16="http://schemas.microsoft.com/office/drawing/2014/main" id="{04857F72-8F95-9D47-BB80-9846E1352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646238"/>
          </a:xfrm>
          <a:prstGeom prst="flowChartDocumen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DD80D8-B1A4-E142-823A-3711DF7E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5" y="276931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32142E5-DE04-154A-9FF7-012C20124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386" y="1923169"/>
            <a:ext cx="5480537" cy="426649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A7DBBE0-653A-E748-8B94-2DB569F1A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1923169"/>
            <a:ext cx="5507527" cy="426649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8946155-E3F3-204A-BCBC-E64306B4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96688C-00AA-3149-A1B9-65B570AC805F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157593A2-4675-4F4A-BED5-50A43CEC0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2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cument 9">
            <a:extLst>
              <a:ext uri="{FF2B5EF4-FFF2-40B4-BE49-F238E27FC236}">
                <a16:creationId xmlns:a16="http://schemas.microsoft.com/office/drawing/2014/main" id="{25EE7384-B3EC-C24D-B7DD-01CE6B2F6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646238"/>
          </a:xfrm>
          <a:prstGeom prst="flowChartDocumen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949C4D4-176B-234D-80E0-EEA96DDC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5" y="276931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4C8B3-6618-424D-BF2A-C0B73C4D0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86" y="1681163"/>
            <a:ext cx="54805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CB3B9-97D3-7249-8E84-F85A01E28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386" y="2505075"/>
            <a:ext cx="548053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6A82A-B56C-3C4A-9534-E60AEAA49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681163"/>
            <a:ext cx="55075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88159-654F-854B-B222-DC6B8C71B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505075"/>
            <a:ext cx="550752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4A52DD0-103A-8243-910C-B78A949D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092" y="63811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19AAD2-242B-A449-91A3-B1638CBEFEEC}"/>
              </a:ext>
            </a:extLst>
          </p:cNvPr>
          <p:cNvSpPr txBox="1"/>
          <p:nvPr userDrawn="1"/>
        </p:nvSpPr>
        <p:spPr>
          <a:xfrm>
            <a:off x="1980408" y="6563754"/>
            <a:ext cx="2137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@CAST_UDL | #</a:t>
            </a:r>
            <a:r>
              <a:rPr lang="en-US" sz="1000" b="0" i="0" u="none" strike="noStrike" kern="1200" dirty="0" err="1">
                <a:solidFill>
                  <a:schemeClr val="tx1"/>
                </a:solidFill>
                <a:effectLst/>
                <a:latin typeface="Nunito" pitchFamily="2" charset="77"/>
                <a:ea typeface="+mn-ea"/>
                <a:cs typeface="+mn-cs"/>
              </a:rPr>
              <a:t>InclusiveEdTech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7A36CB9D-C46F-E946-B19D-0E106932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568779"/>
            <a:ext cx="1742303" cy="2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6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785B7C-369C-E042-9DEB-6A32E436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551B0-BB4A-F648-9510-C7CBADC21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38EDF-807C-7849-A744-330FADBFD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unito" pitchFamily="2" charset="77"/>
              </a:defRPr>
            </a:lvl1pPr>
          </a:lstStyle>
          <a:p>
            <a:fld id="{247EE54D-379C-5942-B798-358109C61EF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CA3D5-EA90-CC44-A79B-0AB4C86B8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unito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27560-2F6C-7045-9814-A58484F6D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unito" pitchFamily="2" charset="77"/>
              </a:defRPr>
            </a:lvl1pPr>
          </a:lstStyle>
          <a:p>
            <a:fld id="{487D1036-8558-B348-B1BB-13EAB2280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0" r:id="rId3"/>
    <p:sldLayoutId id="2147483675" r:id="rId4"/>
    <p:sldLayoutId id="2147483650" r:id="rId5"/>
    <p:sldLayoutId id="2147483665" r:id="rId6"/>
    <p:sldLayoutId id="2147483661" r:id="rId7"/>
    <p:sldLayoutId id="2147483652" r:id="rId8"/>
    <p:sldLayoutId id="2147483653" r:id="rId9"/>
    <p:sldLayoutId id="2147483654" r:id="rId10"/>
    <p:sldLayoutId id="2147483662" r:id="rId11"/>
    <p:sldLayoutId id="2147483678" r:id="rId12"/>
    <p:sldLayoutId id="2147483655" r:id="rId13"/>
    <p:sldLayoutId id="2147483663" r:id="rId14"/>
    <p:sldLayoutId id="2147483664" r:id="rId15"/>
    <p:sldLayoutId id="2147483667" r:id="rId16"/>
    <p:sldLayoutId id="2147483656" r:id="rId17"/>
    <p:sldLayoutId id="2147483657" r:id="rId18"/>
    <p:sldLayoutId id="2147483669" r:id="rId19"/>
    <p:sldLayoutId id="2147483676" r:id="rId20"/>
    <p:sldLayoutId id="2147483677" r:id="rId21"/>
    <p:sldLayoutId id="2147483672" r:id="rId22"/>
    <p:sldLayoutId id="2147483671" r:id="rId23"/>
    <p:sldLayoutId id="2147483673" r:id="rId24"/>
    <p:sldLayoutId id="2147483670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9" r:id="rId37"/>
    <p:sldLayoutId id="2147483700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Nunit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unit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unito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unito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em.cast.org/create/designing-accessibility-pour" TargetMode="External"/><Relationship Id="rId7" Type="http://schemas.openxmlformats.org/officeDocument/2006/relationships/hyperlink" Target="https://aem.cast.org/create/robus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aem.cast.org/create/understandable" TargetMode="External"/><Relationship Id="rId5" Type="http://schemas.openxmlformats.org/officeDocument/2006/relationships/hyperlink" Target="https://aem.cast.org/create/operable" TargetMode="External"/><Relationship Id="rId4" Type="http://schemas.openxmlformats.org/officeDocument/2006/relationships/hyperlink" Target="https://aem.cast.org/create/perceivabl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JoinCITES" TargetMode="Externa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://www.castpl.org/" TargetMode="External"/><Relationship Id="rId7" Type="http://schemas.openxmlformats.org/officeDocument/2006/relationships/image" Target="../media/image43.png"/><Relationship Id="rId2" Type="http://schemas.openxmlformats.org/officeDocument/2006/relationships/hyperlink" Target="http://cites.cast.org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hyperlink" Target="mailto:cites@cast.org" TargetMode="External"/><Relationship Id="rId10" Type="http://schemas.openxmlformats.org/officeDocument/2006/relationships/image" Target="../media/image46.png"/><Relationship Id="rId4" Type="http://schemas.openxmlformats.org/officeDocument/2006/relationships/hyperlink" Target="http://castpublishing.org/" TargetMode="External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cites@cast.org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../cites.cast.org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cites@cast.org" TargetMode="External"/><Relationship Id="rId5" Type="http://schemas.openxmlformats.org/officeDocument/2006/relationships/hyperlink" Target="https://creativecommons.org/licenses/by-nc-nd/4.0/" TargetMode="External"/><Relationship Id="rId4" Type="http://schemas.openxmlformats.org/officeDocument/2006/relationships/hyperlink" Target="../cast.org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D214-C5CD-419A-9127-5B0CA976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Nunito"/>
              </a:rPr>
              <a:t>Make a Copy of this Deck.</a:t>
            </a:r>
            <a:br>
              <a:rPr lang="en-US">
                <a:latin typeface="Nunito"/>
              </a:rPr>
            </a:br>
            <a:r>
              <a:rPr lang="en-US">
                <a:latin typeface="Nunito"/>
              </a:rPr>
              <a:t>Do not edit!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A39B6-CBA9-4CD3-AAA6-DDC694D065E6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Nunito"/>
              </a:rPr>
              <a:t>Wahoo!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E861-5901-FA84-7189-1DDB1F58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-998454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10</a:t>
            </a:r>
            <a:endParaRPr lang="en-US" dirty="0"/>
          </a:p>
        </p:txBody>
      </p:sp>
      <p:pic>
        <p:nvPicPr>
          <p:cNvPr id="4" name="Content Placeholder 3" descr="Wide rectangular graphic. Myth: AT should only be considered for certain children. Fact: AT must be considered for all children with IEPs. ">
            <a:extLst>
              <a:ext uri="{FF2B5EF4-FFF2-40B4-BE49-F238E27FC236}">
                <a16:creationId xmlns:a16="http://schemas.microsoft.com/office/drawing/2014/main" id="{5DF4AC28-4C34-FE98-6485-508745E20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19" y="241428"/>
            <a:ext cx="11861131" cy="5935577"/>
          </a:xfrm>
        </p:spPr>
      </p:pic>
    </p:spTree>
    <p:extLst>
      <p:ext uri="{BB962C8B-B14F-4D97-AF65-F5344CB8AC3E}">
        <p14:creationId xmlns:p14="http://schemas.microsoft.com/office/powerpoint/2010/main" val="124658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11</a:t>
            </a:r>
            <a:endParaRPr lang="en-US" dirty="0"/>
          </a:p>
        </p:txBody>
      </p:sp>
      <p:pic>
        <p:nvPicPr>
          <p:cNvPr id="5" name="Content Placeholder 4" descr="Wide rectangular graphic. Myth: AT devices and services are only for use at school. Fact: AT devices should be used across all environments to ensure the learner is supported. 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" y="294481"/>
            <a:ext cx="11950700" cy="5975349"/>
          </a:xfrm>
          <a:noFill/>
        </p:spPr>
      </p:pic>
    </p:spTree>
    <p:extLst>
      <p:ext uri="{BB962C8B-B14F-4D97-AF65-F5344CB8AC3E}">
        <p14:creationId xmlns:p14="http://schemas.microsoft.com/office/powerpoint/2010/main" val="14099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12</a:t>
            </a:r>
            <a:endParaRPr lang="en-US" dirty="0"/>
          </a:p>
        </p:txBody>
      </p:sp>
      <p:pic>
        <p:nvPicPr>
          <p:cNvPr id="5" name="Content Placeholder 4" descr="Wide rectangular graphic. Myth: AT tool selection does not need to be individualized. Fact: AT devices and services are individualized to the child’s specific needs. 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1" y="294481"/>
            <a:ext cx="11950698" cy="5975349"/>
          </a:xfrm>
          <a:noFill/>
        </p:spPr>
      </p:pic>
    </p:spTree>
    <p:extLst>
      <p:ext uri="{BB962C8B-B14F-4D97-AF65-F5344CB8AC3E}">
        <p14:creationId xmlns:p14="http://schemas.microsoft.com/office/powerpoint/2010/main" val="166492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13</a:t>
            </a:r>
            <a:endParaRPr lang="en-US" dirty="0"/>
          </a:p>
        </p:txBody>
      </p:sp>
      <p:pic>
        <p:nvPicPr>
          <p:cNvPr id="5" name="Content Placeholder 4" descr="Wide rectangular graphic. Myth: Accessible technology and AT are the same thing. Fact: Accessible technology supports many users; AT is selected to support an individual learner. 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1" y="294481"/>
            <a:ext cx="11950698" cy="5975348"/>
          </a:xfrm>
          <a:noFill/>
        </p:spPr>
      </p:pic>
    </p:spTree>
    <p:extLst>
      <p:ext uri="{BB962C8B-B14F-4D97-AF65-F5344CB8AC3E}">
        <p14:creationId xmlns:p14="http://schemas.microsoft.com/office/powerpoint/2010/main" val="410817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14</a:t>
            </a:r>
            <a:endParaRPr lang="en-US" dirty="0"/>
          </a:p>
        </p:txBody>
      </p:sp>
      <p:pic>
        <p:nvPicPr>
          <p:cNvPr id="8" name="Picture 7" descr="Wide rectangular graphic. Myth: AT, UD, UDL, and AEM are the same thing. Fact: AT, UD, UDL, and AEM have their own purpose and definition in Federal Law. ">
            <a:extLst>
              <a:ext uri="{FF2B5EF4-FFF2-40B4-BE49-F238E27FC236}">
                <a16:creationId xmlns:a16="http://schemas.microsoft.com/office/drawing/2014/main" id="{2CC1D495-77E5-B751-355E-D096A6834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8" y="107463"/>
            <a:ext cx="11898923" cy="60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3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15</a:t>
            </a:r>
            <a:endParaRPr lang="en-US" dirty="0"/>
          </a:p>
        </p:txBody>
      </p:sp>
      <p:pic>
        <p:nvPicPr>
          <p:cNvPr id="5" name="Content Placeholder 4" descr="Wide rectangular graphic. Myth: Using AT will not improve a child’s outcomes. Fact: Research shows the use of AT and services improves child outcomes across all settings. 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2" y="294481"/>
            <a:ext cx="11950696" cy="5975348"/>
          </a:xfrm>
          <a:noFill/>
        </p:spPr>
      </p:pic>
    </p:spTree>
    <p:extLst>
      <p:ext uri="{BB962C8B-B14F-4D97-AF65-F5344CB8AC3E}">
        <p14:creationId xmlns:p14="http://schemas.microsoft.com/office/powerpoint/2010/main" val="1608158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16</a:t>
            </a:r>
            <a:endParaRPr lang="en-US" dirty="0"/>
          </a:p>
        </p:txBody>
      </p:sp>
      <p:pic>
        <p:nvPicPr>
          <p:cNvPr id="5" name="Content Placeholder 4" descr="Wide rectangular graphic. Myth: Using AT lowers a child’s motivation. Fact: Research shows using AT increases a child’s motivation. 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2" y="294481"/>
            <a:ext cx="11950696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428462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17</a:t>
            </a:r>
            <a:endParaRPr lang="en-US" dirty="0"/>
          </a:p>
        </p:txBody>
      </p:sp>
      <p:pic>
        <p:nvPicPr>
          <p:cNvPr id="5" name="Content Placeholder 4" descr="Wide rectangular graphic. Myth: The child doesn’t want to use the AT, so we don’t push it. Fact: If the child is reluctant, then the IEP team finds and addresses the barrier. 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3" y="294481"/>
            <a:ext cx="11950694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2819621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18</a:t>
            </a:r>
            <a:endParaRPr lang="en-US" dirty="0"/>
          </a:p>
        </p:txBody>
      </p:sp>
      <p:pic>
        <p:nvPicPr>
          <p:cNvPr id="5" name="Content Placeholder 4" descr="Wide rectangular graphic. Myth: The school is less responsible if the child uses their own AT. Fact: AT devices and services are documented in the IEP and are the responsibility of the LEA.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1" y="294481"/>
            <a:ext cx="11950698" cy="5975348"/>
          </a:xfrm>
          <a:noFill/>
        </p:spPr>
      </p:pic>
    </p:spTree>
    <p:extLst>
      <p:ext uri="{BB962C8B-B14F-4D97-AF65-F5344CB8AC3E}">
        <p14:creationId xmlns:p14="http://schemas.microsoft.com/office/powerpoint/2010/main" val="2626662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A5D6-347D-BA7A-D1FB-065C86B20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Nunito"/>
              </a:rPr>
              <a:t>AT Requirements Under IDEA (Part B)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A592914-26A3-4039-7B1D-46B96B4DE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Nunito"/>
              </a:rPr>
              <a:t>AT Myths &amp; Facts #’s 1-8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7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474F51-ED2A-D148-92B5-9AD7BDAF0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Nunito"/>
              </a:rPr>
              <a:t>CITES Myths and Facts Slide Deck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F1488-0A51-A54F-BD40-292499C9EB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Nunito"/>
              </a:rPr>
              <a:t>Created 10/2024 &amp; updated 4/2025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0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1</a:t>
            </a:r>
            <a:endParaRPr lang="en-US" dirty="0"/>
          </a:p>
        </p:txBody>
      </p:sp>
      <p:pic>
        <p:nvPicPr>
          <p:cNvPr id="5" name="Content Placeholder 4" descr="Wide rectangular graphic. Myth: AT is considered at some IEP meetings. Fact: AT is considered at every IEP meeting.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3" y="294481"/>
            <a:ext cx="11950694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599818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2</a:t>
            </a:r>
            <a:endParaRPr lang="en-US" dirty="0"/>
          </a:p>
        </p:txBody>
      </p:sp>
      <p:pic>
        <p:nvPicPr>
          <p:cNvPr id="5" name="Content Placeholder 4" descr="Wide rectangular graphic. Myth: Providing AT devices and services is optional. Fact: Providing AT devices and services is required if necessary to provide FAPE. 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3" y="294481"/>
            <a:ext cx="11950694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947276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3</a:t>
            </a:r>
            <a:endParaRPr lang="en-US" dirty="0"/>
          </a:p>
        </p:txBody>
      </p:sp>
      <p:pic>
        <p:nvPicPr>
          <p:cNvPr id="5" name="Content Placeholder 4" descr="Wide rectangular graphic. Myth: Providing a device (only) meets IDEA requirements. Fact: IDEA requires devices and supporting services. 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3" y="294481"/>
            <a:ext cx="11950694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3995591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4</a:t>
            </a:r>
            <a:endParaRPr lang="en-US" dirty="0"/>
          </a:p>
        </p:txBody>
      </p:sp>
      <p:pic>
        <p:nvPicPr>
          <p:cNvPr id="5" name="Content Placeholder 4" descr="Wide rectangular graphic. Myth: AT evaluation is required prior to provision of AT. Fact: AT evaluation can be included but is not required. 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3" y="294481"/>
            <a:ext cx="11950694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1785469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5</a:t>
            </a:r>
            <a:endParaRPr lang="en-US" dirty="0"/>
          </a:p>
        </p:txBody>
      </p:sp>
      <p:pic>
        <p:nvPicPr>
          <p:cNvPr id="5" name="Content Placeholder 4" descr="Wide rectangular graphic. Myth: Children will learn to use the AT, so we don’t need to train them. Fact: The district is responsible for training the student, parents, and educators on how to use the device. 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3" y="294481"/>
            <a:ext cx="11950694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4134405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6</a:t>
            </a:r>
            <a:endParaRPr lang="en-US" dirty="0"/>
          </a:p>
        </p:txBody>
      </p:sp>
      <p:pic>
        <p:nvPicPr>
          <p:cNvPr id="5" name="Content Placeholder 4" descr="Wide rectangular graphic. Myth: AT decisions don’t need to be documented in IEP. Fact: IDEA requires documentation of AT decisions on the IEP.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3" y="294481"/>
            <a:ext cx="11950694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1471908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7</a:t>
            </a:r>
            <a:endParaRPr lang="en-US" dirty="0"/>
          </a:p>
        </p:txBody>
      </p:sp>
      <p:pic>
        <p:nvPicPr>
          <p:cNvPr id="5" name="Content Placeholder 4" descr="Wide rectangular graphic. Myth: AT doesn’t need to be considered in secondary transition. Fact: AT should be considered and included on the transition plan. 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3" y="294481"/>
            <a:ext cx="11950694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2276886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8</a:t>
            </a:r>
            <a:endParaRPr lang="en-US" dirty="0"/>
          </a:p>
        </p:txBody>
      </p:sp>
      <p:pic>
        <p:nvPicPr>
          <p:cNvPr id="5" name="Content Placeholder 4" descr="Wide rectangular graphic. Myth: AT can’t be used on statewide assessments. Fact: ESSA requires states to provide appropriate accommodations for assessments, including AT. 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3" y="304209"/>
            <a:ext cx="11950694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4172680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A5D6-347D-BA7A-D1FB-065C86B20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Nunito"/>
              </a:rPr>
              <a:t>AT Requirements Under IDEA (Part C)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A592914-26A3-4039-7B1D-46B96B4DE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Nunito"/>
              </a:rPr>
              <a:t>AT Myths &amp; Facts #’s 23-26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30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23</a:t>
            </a:r>
            <a:endParaRPr lang="en-US" dirty="0"/>
          </a:p>
        </p:txBody>
      </p:sp>
      <p:pic>
        <p:nvPicPr>
          <p:cNvPr id="5" name="Content Placeholder 4" descr="Wide rectangular graphic. Myth: Children birth to 3 don’t benefit from AT. Fact: AT can and does support children from birth to 3.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3" y="304209"/>
            <a:ext cx="11950694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325220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48A6-F926-AF48-B7B2-96B10E3EF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Nunito"/>
              </a:rPr>
              <a:t>Accessibility Commitment: </a:t>
            </a:r>
            <a:r>
              <a:rPr lang="en-US">
                <a:latin typeface="Nunito"/>
                <a:hlinkClick r:id="rId3"/>
              </a:rPr>
              <a:t>POUR</a:t>
            </a:r>
            <a:br>
              <a:rPr lang="en-US" dirty="0">
                <a:latin typeface="Nunito"/>
              </a:rPr>
            </a:br>
            <a:r>
              <a:rPr lang="en-US" dirty="0">
                <a:latin typeface="Nunito"/>
              </a:rPr>
              <a:t>All of these </a:t>
            </a:r>
            <a:r>
              <a:rPr lang="en-US">
                <a:latin typeface="Nunito"/>
              </a:rPr>
              <a:t>resources will be: 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D57EA8-6369-4071-8356-BB46D59B8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392" y="1796560"/>
            <a:ext cx="5773614" cy="426649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4000"/>
              </a:lnSpc>
            </a:pPr>
            <a:r>
              <a:rPr lang="en-US" sz="2000" b="1">
                <a:latin typeface="Nunito"/>
                <a:hlinkClick r:id="rId4"/>
              </a:rPr>
              <a:t>Perceivable</a:t>
            </a:r>
            <a:endParaRPr lang="en-US" sz="2000" b="1"/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Nunito"/>
              </a:rPr>
              <a:t>Alt text on images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Nunito"/>
              </a:rPr>
              <a:t>High color contrast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Nunito"/>
              </a:rPr>
              <a:t>Readable font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Nunito"/>
              </a:rPr>
              <a:t>Video with closed captions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Nunito"/>
              </a:rPr>
              <a:t>Video with audio descriptions</a:t>
            </a:r>
          </a:p>
          <a:p>
            <a:pPr>
              <a:lnSpc>
                <a:spcPct val="114000"/>
              </a:lnSpc>
            </a:pPr>
            <a:r>
              <a:rPr lang="en-US" sz="2000" b="1">
                <a:latin typeface="Nunito"/>
                <a:hlinkClick r:id="rId5"/>
              </a:rPr>
              <a:t>Operable</a:t>
            </a:r>
            <a:endParaRPr lang="en-US" sz="2000" b="1">
              <a:hlinkClick r:id="rId5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Nunito"/>
              </a:rPr>
              <a:t>Distinct slide titles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Nunito"/>
              </a:rPr>
              <a:t>Shortened links with descriptive back-halves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4551B14-8C98-410A-AE5D-A4A7BF831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1796560"/>
            <a:ext cx="5507527" cy="42664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en-US" sz="2000" b="1">
                <a:latin typeface="Nunito"/>
                <a:hlinkClick r:id="rId6"/>
              </a:rPr>
              <a:t>Understandable</a:t>
            </a:r>
            <a:endParaRPr lang="en-US" sz="2000" b="1"/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Nunito"/>
              </a:rPr>
              <a:t>Clear structure and layout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Nunito"/>
              </a:rPr>
              <a:t>Consistent formatting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Nunito"/>
              </a:rPr>
              <a:t>Effective use of images</a:t>
            </a:r>
          </a:p>
          <a:p>
            <a:pPr>
              <a:lnSpc>
                <a:spcPct val="113999"/>
              </a:lnSpc>
            </a:pPr>
            <a:endParaRPr lang="en-US" sz="2000">
              <a:latin typeface="Nunito"/>
            </a:endParaRPr>
          </a:p>
          <a:p>
            <a:pPr>
              <a:lnSpc>
                <a:spcPct val="114000"/>
              </a:lnSpc>
            </a:pPr>
            <a:r>
              <a:rPr lang="en-US" sz="2000" b="1">
                <a:latin typeface="Nunito"/>
                <a:hlinkClick r:id="rId7"/>
              </a:rPr>
              <a:t>Robust</a:t>
            </a:r>
            <a:endParaRPr lang="en-US" sz="2000" b="1">
              <a:hlinkClick r:id="rId7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Nunito"/>
              </a:rPr>
              <a:t>Checked for accessibility using both accessibility check built into PowerPoint and a manual test by a user of assistive technology</a:t>
            </a:r>
          </a:p>
        </p:txBody>
      </p:sp>
    </p:spTree>
    <p:extLst>
      <p:ext uri="{BB962C8B-B14F-4D97-AF65-F5344CB8AC3E}">
        <p14:creationId xmlns:p14="http://schemas.microsoft.com/office/powerpoint/2010/main" val="266011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24</a:t>
            </a:r>
            <a:endParaRPr lang="en-US" dirty="0"/>
          </a:p>
        </p:txBody>
      </p:sp>
      <p:pic>
        <p:nvPicPr>
          <p:cNvPr id="5" name="Content Placeholder 4" descr="Wide rectangular graphic. Myth: Part C doesn’t require AT. Fact: IDEA regulations include AT devices and services as an early intervention service. 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3" y="304209"/>
            <a:ext cx="11950694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2929765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25</a:t>
            </a:r>
            <a:endParaRPr lang="en-US" dirty="0"/>
          </a:p>
        </p:txBody>
      </p:sp>
      <p:pic>
        <p:nvPicPr>
          <p:cNvPr id="5" name="Content Placeholder 4" descr="Wide rectangular graphic. Myth: AT isn’t considered at preschool transition. Fact: AT must be considered at preschool transition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3" y="304209"/>
            <a:ext cx="11950694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4106277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26</a:t>
            </a:r>
            <a:endParaRPr lang="en-US" dirty="0"/>
          </a:p>
        </p:txBody>
      </p:sp>
      <p:pic>
        <p:nvPicPr>
          <p:cNvPr id="5" name="Content Placeholder 4" descr="Wide rectangular graphic. Early intervention isn’t supported by State AT Programs. Fact: State AT Programs serve all individuals, of any age.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3" y="304209"/>
            <a:ext cx="11950694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263383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A5D6-347D-BA7A-D1FB-065C86B20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Deploying AT Devices and Services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A592914-26A3-4039-7B1D-46B96B4DE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Nunito"/>
              </a:rPr>
              <a:t>AT Myths &amp; Facts #’s 19-22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93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19</a:t>
            </a:r>
            <a:endParaRPr lang="en-US" dirty="0"/>
          </a:p>
        </p:txBody>
      </p:sp>
      <p:pic>
        <p:nvPicPr>
          <p:cNvPr id="5" name="Content Placeholder 4" descr="Wide rectangular graphic. Myth: The child can wait for their AT while the district works with the company to acquire it. Fact: AT is to be made available to the child as soon as possible. 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3" y="304209"/>
            <a:ext cx="11950694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1514339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20</a:t>
            </a:r>
            <a:endParaRPr lang="en-US" dirty="0"/>
          </a:p>
        </p:txBody>
      </p:sp>
      <p:pic>
        <p:nvPicPr>
          <p:cNvPr id="5" name="Content Placeholder 4" descr="Wide rectangular graphic. Myth: IT must approve all AT. Fact: The IEP determines what AT device is needed. 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3" y="304209"/>
            <a:ext cx="11950694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650253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21</a:t>
            </a:r>
            <a:endParaRPr lang="en-US" dirty="0"/>
          </a:p>
        </p:txBody>
      </p:sp>
      <p:pic>
        <p:nvPicPr>
          <p:cNvPr id="5" name="Content Placeholder 4" descr="Wide rectangular graphic. Myth: Only AT professionals can provide AT devices and services. Fact: IDEA requires a qualified individual in the LEA (general educator, special educator, or related service provider) provide AT. 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3" y="304209"/>
            <a:ext cx="11950694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1178994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22</a:t>
            </a:r>
            <a:endParaRPr lang="en-US" dirty="0"/>
          </a:p>
        </p:txBody>
      </p:sp>
      <p:pic>
        <p:nvPicPr>
          <p:cNvPr id="5" name="Content Placeholder 4" descr="Wide rectangular graphic. Myth: We don’t have AT resources available in our state. Fact: Each state has an AT program that can provide devices and training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3" y="304209"/>
            <a:ext cx="11950694" cy="5975347"/>
          </a:xfrm>
          <a:noFill/>
        </p:spPr>
      </p:pic>
    </p:spTree>
    <p:extLst>
      <p:ext uri="{BB962C8B-B14F-4D97-AF65-F5344CB8AC3E}">
        <p14:creationId xmlns:p14="http://schemas.microsoft.com/office/powerpoint/2010/main" val="3848163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9D76-0C1B-BD41-A62F-781974F17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CITES Community 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14EB0-2601-284A-9D35-D2DF435236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3600" b="1" dirty="0">
                <a:latin typeface="Nunito"/>
              </a:rPr>
              <a:t>Join the conversation:​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Nunito"/>
              </a:rPr>
              <a:t>Bi-Monthly open </a:t>
            </a:r>
            <a:r>
              <a:rPr lang="en-US" sz="2800" b="1" dirty="0">
                <a:latin typeface="Nunito"/>
              </a:rPr>
              <a:t>community meetings</a:t>
            </a:r>
            <a:r>
              <a:rPr lang="en-US" sz="2800" dirty="0">
                <a:latin typeface="Nunito"/>
              </a:rPr>
              <a:t> via zoom​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1" dirty="0">
                <a:latin typeface="Nunito"/>
              </a:rPr>
              <a:t>Slack channel</a:t>
            </a:r>
            <a:r>
              <a:rPr lang="en-US" sz="2800" dirty="0">
                <a:latin typeface="Nunito"/>
              </a:rPr>
              <a:t> discussions​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1" dirty="0">
                <a:latin typeface="Nunito"/>
              </a:rPr>
              <a:t>Social media</a:t>
            </a:r>
            <a:r>
              <a:rPr lang="en-US" sz="2800" dirty="0">
                <a:latin typeface="Nunito"/>
              </a:rPr>
              <a:t> networking​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A112E-7E4D-6C4D-983F-5E7F2F7DF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1923169"/>
            <a:ext cx="5200405" cy="33756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lvl="1" fontAlgn="base"/>
            <a:r>
              <a:rPr lang="en-US" sz="2800" b="1" dirty="0">
                <a:latin typeface="Nunito"/>
              </a:rPr>
              <a:t>Would you like to invite others to the CITES  Community of Practice?​ </a:t>
            </a:r>
          </a:p>
          <a:p>
            <a:pPr lvl="1" fontAlgn="base">
              <a:spcBef>
                <a:spcPts val="1100"/>
              </a:spcBef>
            </a:pPr>
            <a:r>
              <a:rPr lang="en-US" sz="2800" dirty="0">
                <a:latin typeface="Nunito"/>
              </a:rPr>
              <a:t>Please do! Here is an invitation link to share.​</a:t>
            </a:r>
          </a:p>
          <a:p>
            <a:pPr lvl="1">
              <a:spcBef>
                <a:spcPts val="1100"/>
              </a:spcBef>
            </a:pPr>
            <a:r>
              <a:rPr lang="en-US" sz="2800" b="1" dirty="0">
                <a:solidFill>
                  <a:srgbClr val="11797D"/>
                </a:solidFill>
                <a:latin typeface="Nunito"/>
                <a:hlinkClick r:id="rId2"/>
              </a:rPr>
              <a:t>bit.ly/JoinCITES</a:t>
            </a:r>
            <a:endParaRPr lang="en-US" sz="2800"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525276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03F3-9EEB-8E4E-B7BA-647BA9CE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46" y="1559169"/>
            <a:ext cx="10515600" cy="844062"/>
          </a:xfrm>
        </p:spPr>
        <p:txBody>
          <a:bodyPr/>
          <a:lstStyle/>
          <a:p>
            <a:pPr algn="l"/>
            <a:r>
              <a:rPr lang="en-US" sz="4800"/>
              <a:t>Thank you! Stay connected.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DF420-0AD4-DB4C-A401-64A9D3A9748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354015" y="2534875"/>
            <a:ext cx="10515600" cy="1248033"/>
          </a:xfrm>
        </p:spPr>
        <p:txBody>
          <a:bodyPr>
            <a:noAutofit/>
          </a:bodyPr>
          <a:lstStyle/>
          <a:p>
            <a:pPr marL="457200" algn="l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434343"/>
                </a:solidFill>
              </a:rPr>
              <a:t>Website: </a:t>
            </a:r>
            <a:r>
              <a:rPr lang="en-US" b="1" u="sng" dirty="0">
                <a:solidFill>
                  <a:srgbClr val="006D7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cites.cast.org</a:t>
            </a:r>
            <a:endParaRPr lang="en-US" dirty="0">
              <a:solidFill>
                <a:srgbClr val="000000"/>
              </a:solidFill>
            </a:endParaRPr>
          </a:p>
          <a:p>
            <a:pPr marL="457200" algn="l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434343"/>
                </a:solidFill>
              </a:rPr>
              <a:t>Professional Learning: </a:t>
            </a:r>
            <a:r>
              <a:rPr lang="en-US" b="1" u="sng" dirty="0">
                <a:solidFill>
                  <a:srgbClr val="006D7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castpl.org</a:t>
            </a:r>
            <a:endParaRPr lang="en-US" dirty="0">
              <a:solidFill>
                <a:srgbClr val="000000"/>
              </a:solidFill>
            </a:endParaRPr>
          </a:p>
          <a:p>
            <a:pPr marL="457200" algn="l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434343"/>
                </a:solidFill>
              </a:rPr>
              <a:t>Books &amp; Media: </a:t>
            </a:r>
            <a:r>
              <a:rPr lang="en-US" b="1" u="sng" dirty="0">
                <a:solidFill>
                  <a:srgbClr val="006D7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publishing.cast.org</a:t>
            </a:r>
            <a:endParaRPr lang="en-US" dirty="0">
              <a:solidFill>
                <a:srgbClr val="000000"/>
              </a:solidFill>
            </a:endParaRPr>
          </a:p>
          <a:p>
            <a:pPr marL="457200" algn="l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434343"/>
                </a:solidFill>
              </a:rPr>
              <a:t>Email: </a:t>
            </a:r>
            <a:r>
              <a:rPr lang="en-US" b="1" u="sng" dirty="0">
                <a:solidFill>
                  <a:srgbClr val="006D7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cites@cast.org</a:t>
            </a:r>
            <a:endParaRPr lang="en-US" dirty="0">
              <a:solidFill>
                <a:srgbClr val="000000"/>
              </a:solidFill>
            </a:endParaRPr>
          </a:p>
          <a:p>
            <a:pPr marL="457200" algn="l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434343"/>
                </a:solidFill>
              </a:rPr>
              <a:t>Phone: (</a:t>
            </a:r>
            <a:r>
              <a:rPr lang="en-US" b="1" dirty="0">
                <a:solidFill>
                  <a:srgbClr val="434343"/>
                </a:solidFill>
              </a:rPr>
              <a:t>781) 245-2212</a:t>
            </a:r>
            <a:endParaRPr lang="en-US" dirty="0">
              <a:solidFill>
                <a:srgbClr val="000000"/>
              </a:solidFill>
            </a:endParaRPr>
          </a:p>
          <a:p>
            <a:pPr marL="4572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434343"/>
                </a:solidFill>
              </a:rPr>
              <a:t>50 Salem St. </a:t>
            </a:r>
            <a:br>
              <a:rPr lang="en-US" dirty="0">
                <a:solidFill>
                  <a:srgbClr val="434343"/>
                </a:solidFill>
              </a:rPr>
            </a:br>
            <a:r>
              <a:rPr lang="en-US" dirty="0">
                <a:solidFill>
                  <a:srgbClr val="434343"/>
                </a:solidFill>
              </a:rPr>
              <a:t>Building B, Ste 303 </a:t>
            </a:r>
            <a:br>
              <a:rPr lang="en-US" dirty="0">
                <a:solidFill>
                  <a:srgbClr val="434343"/>
                </a:solidFill>
              </a:rPr>
            </a:br>
            <a:r>
              <a:rPr lang="en-US" dirty="0">
                <a:solidFill>
                  <a:srgbClr val="434343"/>
                </a:solidFill>
              </a:rPr>
              <a:t>Lynnfield, MA 01940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59F6FA65-B8A8-6D47-94EC-7407B77C3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08" y="2589374"/>
            <a:ext cx="207793" cy="2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628CDC3F-E3E0-C14E-85C9-A65F02361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62" y="3698684"/>
            <a:ext cx="207793" cy="2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5F5AE0E0-B098-0346-BBDE-FBB984628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08" y="4064819"/>
            <a:ext cx="207793" cy="2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F6833911-3EA7-C644-B66C-565ECE32B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13" y="4434546"/>
            <a:ext cx="175377" cy="2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6FB9AD-F900-E1F8-9B2F-447DD54CC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9458" y="2134667"/>
            <a:ext cx="318796" cy="318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40D733-3741-5B96-EAE1-4C2FFDC31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219" y="1498930"/>
            <a:ext cx="318796" cy="3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9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92F09B-4DC6-080D-7856-D72146F5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Using this Slide Deck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6019C-37EE-40D2-D2E8-AE07A6B7E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Myths and Facts are grouped in the AT Myth &amp; Fact Guidance categories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Titles on slides are the AT Myth &amp; Fact number that match that graphic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26 AT Myth &amp; Fact Graphics in this deck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 Myth &amp; Fact # 14 is not included because it is so similar to Myth &amp; Fact # 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hiding slides you don’t want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We want to know! Please</a:t>
            </a:r>
            <a:r>
              <a:rPr lang="en-US" dirty="0"/>
              <a:t> share stories of how and who you have used the AT Myths &amp; Facts Graphics, Game and this Deck with: email </a:t>
            </a:r>
            <a:r>
              <a:rPr lang="en-US" dirty="0">
                <a:hlinkClick r:id="rId2"/>
              </a:rPr>
              <a:t>cites@cast.org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68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48A6-F926-AF48-B7B2-96B10E3EF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Creative Commons</a:t>
            </a:r>
          </a:p>
        </p:txBody>
      </p:sp>
      <p:pic>
        <p:nvPicPr>
          <p:cNvPr id="6" name="Content Placeholder 5" descr="Creative commons license stating you may share and adopt this content with appropriate attribution and if not being used for commercial purposes.">
            <a:extLst>
              <a:ext uri="{FF2B5EF4-FFF2-40B4-BE49-F238E27FC236}">
                <a16:creationId xmlns:a16="http://schemas.microsoft.com/office/drawing/2014/main" id="{4F2BAAE2-C166-C34F-AD65-41E5ECB776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785" y="2126394"/>
            <a:ext cx="1219200" cy="4191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AE032-EBB1-4C40-9C43-0D2E914D9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52534" y="1927291"/>
            <a:ext cx="9569717" cy="3178405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</a:pPr>
            <a:r>
              <a:rPr lang="en-US" dirty="0"/>
              <a:t>Resource created by </a:t>
            </a:r>
            <a:r>
              <a:rPr lang="en-US" dirty="0">
                <a:hlinkClick r:id="rId3"/>
              </a:rPr>
              <a:t>The Center on Inclusive Technology &amp; Education Systems</a:t>
            </a:r>
            <a:r>
              <a:rPr lang="en-US" dirty="0"/>
              <a:t> at </a:t>
            </a:r>
            <a:r>
              <a:rPr lang="en-US" dirty="0">
                <a:hlinkClick r:id="rId4"/>
              </a:rPr>
              <a:t>CAST</a:t>
            </a:r>
            <a:r>
              <a:rPr lang="en-US" dirty="0"/>
              <a:t> and licensed under a </a:t>
            </a:r>
            <a:r>
              <a:rPr lang="en-US" u="sng" dirty="0">
                <a:hlinkClick r:id="rId5" tooltip="https://creativecommons.org/licenses/by-nc-nd/4.0/"/>
              </a:rPr>
              <a:t>Creative Commons Attribution-NonCommercial-NoDerivatives 4.0 International License.</a:t>
            </a:r>
            <a:r>
              <a:rPr lang="en-US" dirty="0"/>
              <a:t> All other rights reserved related to third party content. Resource contact(s): </a:t>
            </a:r>
            <a:r>
              <a:rPr lang="en-US" u="sng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cites@cast.org</a:t>
            </a:r>
            <a:endParaRPr lang="en-US" u="sng" dirty="0">
              <a:solidFill>
                <a:schemeClr val="tx2"/>
              </a:solidFill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EB6D5A92-348D-BC42-9532-14AC2823B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5" t="2143" r="1947" b="59929"/>
          <a:stretch/>
        </p:blipFill>
        <p:spPr bwMode="auto">
          <a:xfrm>
            <a:off x="9385694" y="5100704"/>
            <a:ext cx="2489503" cy="14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83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F6F2-CAE4-46AD-A9DA-942E2F9D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Disclaimer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FD55C3-2C20-A608-273B-E8393751F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61846" y="1923169"/>
            <a:ext cx="9225730" cy="40939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400" b="0" i="0" u="none" strike="noStrike" dirty="0">
                <a:solidFill>
                  <a:srgbClr val="434343"/>
                </a:solidFill>
                <a:effectLst/>
                <a:latin typeface="Nunito"/>
              </a:rPr>
              <a:t>This content was developed under a grant from the US Department of Education</a:t>
            </a:r>
            <a:r>
              <a:rPr lang="en-US" dirty="0">
                <a:solidFill>
                  <a:srgbClr val="434343"/>
                </a:solidFill>
                <a:latin typeface="Nunito"/>
              </a:rPr>
              <a:t>, #H327T180001 and #H327T230001</a:t>
            </a:r>
            <a:r>
              <a:rPr lang="en-US" sz="2400" b="0" i="0" u="none" strike="noStrike" dirty="0">
                <a:solidFill>
                  <a:srgbClr val="434343"/>
                </a:solidFill>
                <a:effectLst/>
                <a:latin typeface="Nunito"/>
              </a:rPr>
              <a:t>. However, </a:t>
            </a:r>
            <a:r>
              <a:rPr lang="en-US" dirty="0">
                <a:solidFill>
                  <a:srgbClr val="434343"/>
                </a:solidFill>
                <a:latin typeface="Nunito"/>
              </a:rPr>
              <a:t>the</a:t>
            </a:r>
            <a:r>
              <a:rPr lang="en-US" sz="2400" b="0" i="0" u="none" strike="noStrike" dirty="0">
                <a:solidFill>
                  <a:srgbClr val="434343"/>
                </a:solidFill>
                <a:effectLst/>
                <a:latin typeface="Nunito"/>
              </a:rPr>
              <a:t> contents do not necessarily represent the policy of the US Department of Education, and you should not assume endorsement by the Federal Government. Project Officer: Anita Vermeer, M.Ed.</a:t>
            </a:r>
            <a:endParaRPr lang="en-US" sz="2400" dirty="0">
              <a:latin typeface="Nunito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EBFBDDA-74E4-E5AE-4BBB-CA01DE9A4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047" y="1923169"/>
            <a:ext cx="15878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94C0-4E9E-AEEC-F78A-3EC4010049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Nunito"/>
              </a:rPr>
              <a:t>AT Cost &amp; Funding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754B4B0-ECEA-564A-BBB0-8A28F6CB4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Nunito"/>
              </a:rPr>
              <a:t>AT Myths &amp; Facts #27 &amp;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5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quare graphic. Myth: AT is expensive. Fact: AT can be little to no-cost, or expensive.">
            <a:extLst>
              <a:ext uri="{FF2B5EF4-FFF2-40B4-BE49-F238E27FC236}">
                <a16:creationId xmlns:a16="http://schemas.microsoft.com/office/drawing/2014/main" id="{3567A564-6648-A423-6765-C145EDF3E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2" y="220541"/>
            <a:ext cx="11950700" cy="5975350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0E13140-87CC-16C6-68C1-1EF566D1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32" y="-1093561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DF5C-A432-3099-F9BF-F76384DE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-1440710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28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F1C54-8A21-93CF-AA02-06B45CB0A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br>
              <a:rPr lang="en-US" dirty="0"/>
            </a:br>
            <a:br>
              <a:rPr lang="en-US" dirty="0"/>
            </a:br>
            <a:endParaRPr lang="en-US"/>
          </a:p>
        </p:txBody>
      </p:sp>
      <p:pic>
        <p:nvPicPr>
          <p:cNvPr id="4" name="Picture 3" descr="Wide rectangular graphic. Myth: There are limited AT funding streams. Fact: There are multiple AT funding streams. ">
            <a:extLst>
              <a:ext uri="{FF2B5EF4-FFF2-40B4-BE49-F238E27FC236}">
                <a16:creationId xmlns:a16="http://schemas.microsoft.com/office/drawing/2014/main" id="{28891474-E536-013E-7570-066D9B976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7" y="237473"/>
            <a:ext cx="12014547" cy="60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2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A5D6-347D-BA7A-D1FB-065C86B20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Nunito"/>
              </a:rPr>
              <a:t>AT Devices &amp; Services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A592914-26A3-4039-7B1D-46B96B4DE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Nunito"/>
              </a:rPr>
              <a:t>AT Myths &amp; Facts #'s 9-18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1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F891BB-F3D8-625F-D21A-08B525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7" y="-1220185"/>
            <a:ext cx="11025554" cy="1325563"/>
          </a:xfrm>
        </p:spPr>
        <p:txBody>
          <a:bodyPr/>
          <a:lstStyle/>
          <a:p>
            <a:r>
              <a:rPr lang="en-US" dirty="0">
                <a:latin typeface="Nunito"/>
              </a:rPr>
              <a:t>AT Myth &amp; Fact 9</a:t>
            </a:r>
            <a:endParaRPr lang="en-US" dirty="0"/>
          </a:p>
        </p:txBody>
      </p:sp>
      <p:pic>
        <p:nvPicPr>
          <p:cNvPr id="5" name="Content Placeholder 4" descr="Wide rectangular graphic. Myth: AT is always high-tech. Fact: AT can be no or low-tech, mid-tech, or high-tech. ">
            <a:extLst>
              <a:ext uri="{FF2B5EF4-FFF2-40B4-BE49-F238E27FC236}">
                <a16:creationId xmlns:a16="http://schemas.microsoft.com/office/drawing/2014/main" id="{BA853EAA-B283-CED6-9DF6-0BB219B1A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" y="294481"/>
            <a:ext cx="11950700" cy="5975350"/>
          </a:xfrm>
          <a:noFill/>
        </p:spPr>
      </p:pic>
    </p:spTree>
    <p:extLst>
      <p:ext uri="{BB962C8B-B14F-4D97-AF65-F5344CB8AC3E}">
        <p14:creationId xmlns:p14="http://schemas.microsoft.com/office/powerpoint/2010/main" val="1583660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TES">
      <a:dk1>
        <a:srgbClr val="3C3C3C"/>
      </a:dk1>
      <a:lt1>
        <a:srgbClr val="FFFFFF"/>
      </a:lt1>
      <a:dk2>
        <a:srgbClr val="11797D"/>
      </a:dk2>
      <a:lt2>
        <a:srgbClr val="F3EFEE"/>
      </a:lt2>
      <a:accent1>
        <a:srgbClr val="FBCE90"/>
      </a:accent1>
      <a:accent2>
        <a:srgbClr val="6BC9D8"/>
      </a:accent2>
      <a:accent3>
        <a:srgbClr val="EA6959"/>
      </a:accent3>
      <a:accent4>
        <a:srgbClr val="02797E"/>
      </a:accent4>
      <a:accent5>
        <a:srgbClr val="C29868"/>
      </a:accent5>
      <a:accent6>
        <a:srgbClr val="5B4941"/>
      </a:accent6>
      <a:hlink>
        <a:srgbClr val="11797D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ES-presentation template" id="{302C485B-B280-7D44-9571-AC9D9B579E3C}" vid="{E92112C8-9FB1-D341-B578-8E2E3D61EC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a37333-585c-4456-b33a-d09cbe7efce6">
      <Terms xmlns="http://schemas.microsoft.com/office/infopath/2007/PartnerControls"/>
    </lcf76f155ced4ddcb4097134ff3c332f>
    <TaxCatchAll xmlns="f59f8130-2011-4882-8355-a28125e5226e" xsi:nil="true"/>
    <SharedWithUsers xmlns="f59f8130-2011-4882-8355-a28125e5226e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5AE129496294B8224DFB6A62BBD0A" ma:contentTypeVersion="16" ma:contentTypeDescription="Create a new document." ma:contentTypeScope="" ma:versionID="efd75e4c1f067c735de26d8f7dd078c2">
  <xsd:schema xmlns:xsd="http://www.w3.org/2001/XMLSchema" xmlns:xs="http://www.w3.org/2001/XMLSchema" xmlns:p="http://schemas.microsoft.com/office/2006/metadata/properties" xmlns:ns2="97a37333-585c-4456-b33a-d09cbe7efce6" xmlns:ns3="f59f8130-2011-4882-8355-a28125e5226e" targetNamespace="http://schemas.microsoft.com/office/2006/metadata/properties" ma:root="true" ma:fieldsID="eb5408f11c6c5833b8f95dbfa19ca701" ns2:_="" ns3:_="">
    <xsd:import namespace="97a37333-585c-4456-b33a-d09cbe7efce6"/>
    <xsd:import namespace="f59f8130-2011-4882-8355-a28125e522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37333-585c-4456-b33a-d09cbe7ef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eb848bb-1482-45de-8988-6720cce32a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f8130-2011-4882-8355-a28125e5226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e85d6cd-3815-4ea2-91ed-0059b75bd257}" ma:internalName="TaxCatchAll" ma:showField="CatchAllData" ma:web="f59f8130-2011-4882-8355-a28125e522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FA155B-BE60-492E-BE10-58C62E65F347}">
  <ds:schemaRefs>
    <ds:schemaRef ds:uri="http://schemas.microsoft.com/office/2006/metadata/properties"/>
    <ds:schemaRef ds:uri="http://www.w3.org/2000/xmlns/"/>
    <ds:schemaRef ds:uri="97a37333-585c-4456-b33a-d09cbe7efce6"/>
    <ds:schemaRef ds:uri="http://schemas.microsoft.com/office/infopath/2007/PartnerControls"/>
    <ds:schemaRef ds:uri="f59f8130-2011-4882-8355-a28125e5226e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E80A73DC-985D-41AF-8DC5-C93530352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a37333-585c-4456-b33a-d09cbe7efce6"/>
    <ds:schemaRef ds:uri="f59f8130-2011-4882-8355-a28125e522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285652-1D68-4ABD-917B-68C2B3F9BB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8575</TotalTime>
  <Words>602</Words>
  <Application>Microsoft Office PowerPoint</Application>
  <PresentationFormat>Widescreen</PresentationFormat>
  <Paragraphs>86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Make a Copy of this Deck. Do not edit!</vt:lpstr>
      <vt:lpstr>CITES Myths and Facts Slide Deck</vt:lpstr>
      <vt:lpstr>Accessibility Commitment: POUR All of these resources will be: </vt:lpstr>
      <vt:lpstr>Tips for Using this Slide Deck</vt:lpstr>
      <vt:lpstr>AT Cost &amp; Funding</vt:lpstr>
      <vt:lpstr>AT Myth &amp; Fact 27</vt:lpstr>
      <vt:lpstr>AT Myth &amp; Fact 28</vt:lpstr>
      <vt:lpstr>AT Devices &amp; Services</vt:lpstr>
      <vt:lpstr>AT Myth &amp; Fact 9</vt:lpstr>
      <vt:lpstr>AT Myth &amp; Fact 10</vt:lpstr>
      <vt:lpstr>AT Myth &amp; Fact 11</vt:lpstr>
      <vt:lpstr>AT Myth &amp; Fact 12</vt:lpstr>
      <vt:lpstr>AT Myth &amp; Fact 13</vt:lpstr>
      <vt:lpstr>AT Myth &amp; Fact 14</vt:lpstr>
      <vt:lpstr>AT Myth &amp; Fact 15</vt:lpstr>
      <vt:lpstr>AT Myth &amp; Fact 16</vt:lpstr>
      <vt:lpstr>AT Myth &amp; Fact 17</vt:lpstr>
      <vt:lpstr>AT Myth &amp; Fact 18</vt:lpstr>
      <vt:lpstr>AT Requirements Under IDEA (Part B)</vt:lpstr>
      <vt:lpstr>AT Myth &amp; Fact 1</vt:lpstr>
      <vt:lpstr>AT Myth &amp; Fact 2</vt:lpstr>
      <vt:lpstr>AT Myth &amp; Fact 3</vt:lpstr>
      <vt:lpstr>AT Myth &amp; Fact 4</vt:lpstr>
      <vt:lpstr>AT Myth &amp; Fact 5</vt:lpstr>
      <vt:lpstr>AT Myth &amp; Fact 6</vt:lpstr>
      <vt:lpstr>AT Myth &amp; Fact 7</vt:lpstr>
      <vt:lpstr>AT Myth &amp; Fact 8</vt:lpstr>
      <vt:lpstr>AT Requirements Under IDEA (Part C)</vt:lpstr>
      <vt:lpstr>AT Myth &amp; Fact 23</vt:lpstr>
      <vt:lpstr>AT Myth &amp; Fact 24</vt:lpstr>
      <vt:lpstr>AT Myth &amp; Fact 25</vt:lpstr>
      <vt:lpstr>AT Myth &amp; Fact 26</vt:lpstr>
      <vt:lpstr>Deploying AT Devices and Services</vt:lpstr>
      <vt:lpstr>AT Myth &amp; Fact 19</vt:lpstr>
      <vt:lpstr>AT Myth &amp; Fact 20</vt:lpstr>
      <vt:lpstr>AT Myth &amp; Fact 21</vt:lpstr>
      <vt:lpstr>AT Myth &amp; Fact 22</vt:lpstr>
      <vt:lpstr>CITES Community of Practice</vt:lpstr>
      <vt:lpstr>Thank you! Stay connected.</vt:lpstr>
      <vt:lpstr>Creative Commons</vt:lpstr>
      <vt:lpstr>Disclaimer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Cassandra Sell</dc:creator>
  <cp:lastModifiedBy>Mia Laudato</cp:lastModifiedBy>
  <cp:revision>299</cp:revision>
  <dcterms:created xsi:type="dcterms:W3CDTF">2021-12-01T20:18:13Z</dcterms:created>
  <dcterms:modified xsi:type="dcterms:W3CDTF">2025-09-10T14:04:53Z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0x0101007C15AE129496294B8224DFB6A62BBD0A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{"FileActivityType":"9","FileActivityTimeStamp":"2025-01-13T02:01:48.903Z","FileActivityUsersOnPage":[{"DisplayName":"Mia Laudato","Id":"mlaudato@cast.org"}],"FileActivityNavigationId":null}</vt:lpwstr>
  </property>
  <property fmtid="{D5CDD505-2E9C-101B-9397-08002B2CF9AE}" pid="9" name="TriggerFlowInfo">
    <vt:lpwstr/>
  </property>
</Properties>
</file>